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11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Quantum Approach for Classifying Contaminant Ions in Water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Rudraksh Sharma | November 16, 2025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C04D94-4B5C-8248-9C53-8CFB0B140B0E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18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Improvements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2607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35211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Quantum Kernel Methods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39816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VQC architecture as trainable kernel paired with classical SVM for better decision boundaries in low-dimensional input space.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92607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900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Re-uploading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339816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Re-upload 3 input features multiple times between ansatz layers to increase expressivity without adding qubits.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404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04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93790" y="641258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polynomial terms and ratios from original features to help encoder find more separable latent representations for C0/C3.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404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04428"/>
            <a:ext cx="30459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Ansatz Design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456884" y="641258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problem-specific or hardware-efficient ansatze that may be easier to train for this data structure.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987C83-4C0C-E992-9A16-D86F7BA162AE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748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987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697605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four contaminant ion types (C0, C1, C2, C3) in water using photonic sensor data with three continuous parameters: wavelength, propagation constant, and electric field fraction.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0987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Quantum?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856321" y="36976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Complex, non-linear correlations in sensor data make this ideal for Quantum Machine Learning, leveraging high-dimensional Hilbert spaces for effective decision boundaries.</a:t>
            </a:r>
            <a:endParaRPr lang="en-US" sz="17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7456C-C6C2-503E-BE8F-A3A901360C84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6921"/>
            <a:ext cx="108829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Quantum-Classical Architecture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3480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Classical Encoder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Trainable feature extractor maps 3 input features to latent space (48-64 dimensions)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3480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Quantum Circuit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368171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Variational quantum circuit processes state using StronglyEntanglingLayers ansatz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3480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Classical Head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neural network performs 4-class classification from quantum measurements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BD80B7-ED0A-9A01-804F-6A5E7FD5F6C2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732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Three Model Variants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531745"/>
            <a:ext cx="3664744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661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v6_2 Model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74338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qubits with 2 layers of ansatz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531745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661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v7_3 Model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27433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qubits with 3 layers of ansatz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6139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695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v8_3 Model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20398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 qubits with 3 layers of ansatz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0564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increase in quantum resources to find optimal configuration across 48,000 training samples.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A4E509-CB98-813E-DC3C-CE9A6CB7C71A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444" y="398621"/>
            <a:ext cx="5711309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Learnable Data-Driven Encoding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7444" y="1236701"/>
            <a:ext cx="2141488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444" y="1619369"/>
            <a:ext cx="523398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Encoding 3 features onto 6+ qubits requires a smart strategy beyond naive fixed encoding.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07444" y="3228831"/>
            <a:ext cx="190297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7444" y="3691652"/>
            <a:ext cx="523398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Classical encoder learns optimal representation in Nq-dimensional latent space, then transforms to rotation parameters: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07444" y="3258145"/>
            <a:ext cx="5233988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6" y="4999217"/>
            <a:ext cx="5833857" cy="38266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740" y="100905"/>
            <a:ext cx="8027789" cy="80277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7444" y="9608582"/>
            <a:ext cx="1361551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tanh function bounds angles to (-π, π), preventing parameter saturation and ensuring stable gradients.</a:t>
            </a:r>
            <a:endParaRPr lang="en-US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FC9536-C7B3-00DF-68E6-4C28AABAEF0B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456"/>
            <a:ext cx="76616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Two-Stage Training Strategy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1133951" y="2743319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1644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68658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237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Encoder Pretraining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393192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Classical encoder trained for 8 epochs with CrossEntropyLoss and Adam optimizer (LR=1e-3) to initialize weights.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403158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8548" y="217628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34642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083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 Hybrid Training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55362" y="359175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model trained for up to 20 epochs using Focal Loss (γ=1.5) with lower learning rate (LR=5e-4).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502593"/>
            <a:ext cx="6407944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51084" y="5759887"/>
            <a:ext cx="32446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3-Fold Cross-Validation</a:t>
            </a:r>
            <a:endParaRPr lang="en-US" sz="2300" dirty="0"/>
          </a:p>
        </p:txBody>
      </p:sp>
      <p:sp>
        <p:nvSpPr>
          <p:cNvPr id="15" name="Text 11"/>
          <p:cNvSpPr/>
          <p:nvPr/>
        </p:nvSpPr>
        <p:spPr>
          <a:xfrm>
            <a:off x="1051084" y="626804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Stratified CV ensures representative validation sets and robust out-of-fold predictions for ensembling.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428548" y="5502593"/>
            <a:ext cx="6408063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685842" y="57598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Weights</a:t>
            </a:r>
            <a:endParaRPr lang="en-US" sz="2300" dirty="0"/>
          </a:p>
        </p:txBody>
      </p:sp>
      <p:sp>
        <p:nvSpPr>
          <p:cNvPr id="18" name="Text 14"/>
          <p:cNvSpPr/>
          <p:nvPr/>
        </p:nvSpPr>
        <p:spPr>
          <a:xfrm>
            <a:off x="7685842" y="626804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weights [1.0, 1.0, 1.0, 1.2] give 20% higher penalty for misclassifying challenging ion C3.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3874F0-F4CA-0071-A246-B1B3506F6FD0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4271605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Performance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5" y="1225391"/>
            <a:ext cx="13562409" cy="7594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995" y="8991838"/>
            <a:ext cx="1356240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stacked ensemble uses LogisticRegression to optimally combine predictions from all three quantum model variants, achieving the highest performance.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3EDD4A-3B31-53C1-3DDF-2E5069DF4F97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722709"/>
            <a:ext cx="7799427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Per-Class Performance Analysis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14494" y="1800820"/>
            <a:ext cx="6498669" cy="2472809"/>
          </a:xfrm>
          <a:prstGeom prst="roundRect">
            <a:avLst>
              <a:gd name="adj" fmla="val 3467"/>
            </a:avLst>
          </a:prstGeom>
          <a:solidFill>
            <a:srgbClr val="CCEEFF"/>
          </a:solidFill>
          <a:ln w="7620">
            <a:solidFill>
              <a:srgbClr val="007EB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26187" y="201251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542" y="2180868"/>
            <a:ext cx="275511" cy="2755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6187" y="282892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Ion C2: Exceptional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26187" y="3286125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F1-score: 98%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26187" y="3735229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 97.7% | Recall: 98.2%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1800820"/>
            <a:ext cx="6498669" cy="2472809"/>
          </a:xfrm>
          <a:prstGeom prst="roundRect">
            <a:avLst>
              <a:gd name="adj" fmla="val 3467"/>
            </a:avLst>
          </a:prstGeom>
          <a:solidFill>
            <a:srgbClr val="CCEEFF"/>
          </a:solidFill>
          <a:ln w="7620">
            <a:solidFill>
              <a:srgbClr val="007EB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28930" y="201251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7284" y="2180868"/>
            <a:ext cx="275511" cy="275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8930" y="282892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Ion C1: Strong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28930" y="3286125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F1-score: 73%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628930" y="3735229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 60.4% | Recall: 91.8%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14494" y="4477703"/>
            <a:ext cx="6498669" cy="2472809"/>
          </a:xfrm>
          <a:prstGeom prst="roundRect">
            <a:avLst>
              <a:gd name="adj" fmla="val 3467"/>
            </a:avLst>
          </a:prstGeom>
          <a:solidFill>
            <a:srgbClr val="CCEEFF"/>
          </a:solidFill>
          <a:ln w="7620">
            <a:solidFill>
              <a:srgbClr val="007EB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26187" y="468939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542" y="4857750"/>
            <a:ext cx="275511" cy="27551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26187" y="550580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Ion C0: Weak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26187" y="5963007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F1-score: 50%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26187" y="6412111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 59.7% | Recall: 42.7%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417237" y="4477703"/>
            <a:ext cx="6498669" cy="2472809"/>
          </a:xfrm>
          <a:prstGeom prst="roundRect">
            <a:avLst>
              <a:gd name="adj" fmla="val 3467"/>
            </a:avLst>
          </a:prstGeom>
          <a:solidFill>
            <a:srgbClr val="CCEEFF"/>
          </a:solidFill>
          <a:ln w="7620">
            <a:solidFill>
              <a:srgbClr val="007EBD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628930" y="468939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7EBD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7284" y="4857750"/>
            <a:ext cx="275511" cy="27551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28930" y="5505807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Ion C3: Challenging</a:t>
            </a:r>
            <a:endParaRPr lang="en-US" sz="2100" dirty="0"/>
          </a:p>
        </p:txBody>
      </p:sp>
      <p:sp>
        <p:nvSpPr>
          <p:cNvPr id="25" name="Text 19"/>
          <p:cNvSpPr/>
          <p:nvPr/>
        </p:nvSpPr>
        <p:spPr>
          <a:xfrm>
            <a:off x="7628930" y="5963007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F1-score: 44%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7628930" y="6412111"/>
            <a:ext cx="6075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 50.5% | Recall: 38.3%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4494" y="7180064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weighted accuracy: </a:t>
            </a:r>
            <a:r>
              <a:rPr lang="en-US" sz="16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67.76%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48,000 samples. Primary weakness: C0 and C3 confusion due to similar optical responses.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C1B23C-9634-A6E5-413C-9C11A235BF93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50332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Limitations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020" y="1746290"/>
            <a:ext cx="3738801" cy="2929057"/>
          </a:xfrm>
          <a:prstGeom prst="roundRect">
            <a:avLst>
              <a:gd name="adj" fmla="val 37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6160" y="1746290"/>
            <a:ext cx="91440" cy="2929057"/>
          </a:xfrm>
          <a:prstGeom prst="roundRect">
            <a:avLst>
              <a:gd name="adj" fmla="val 95681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197739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Confusion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28700" y="2443996"/>
            <a:ext cx="320802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separability between C0 and C3 ions. Large numbers of true C0 samples misclassified as C3 and vice-versa, suggesting fundamental limits in sensor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061" y="1746290"/>
            <a:ext cx="3738920" cy="2929057"/>
          </a:xfrm>
          <a:prstGeom prst="roundRect">
            <a:avLst>
              <a:gd name="adj" fmla="val 37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3201" y="1746290"/>
            <a:ext cx="91440" cy="2929057"/>
          </a:xfrm>
          <a:prstGeom prst="roundRect">
            <a:avLst>
              <a:gd name="adj" fmla="val 95681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4975741" y="197739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Ansatz Trainability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975741" y="2443996"/>
            <a:ext cx="3208139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StronglyEntanglingLayers are highly expressive but susceptible to barren plateaus, especially with increased qubits and layers.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9020" y="4883587"/>
            <a:ext cx="3738801" cy="2595682"/>
          </a:xfrm>
          <a:prstGeom prst="roundRect">
            <a:avLst>
              <a:gd name="adj" fmla="val 42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06160" y="4883587"/>
            <a:ext cx="91440" cy="2595682"/>
          </a:xfrm>
          <a:prstGeom prst="roundRect">
            <a:avLst>
              <a:gd name="adj" fmla="val 95681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1028700" y="5114687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Computational Cost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28700" y="5581293"/>
            <a:ext cx="320802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VQCs is intensive. 3-fold CV on 3 model variants with pretraining represents significant computational investment.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5BE905-F1F1-C5D1-FFB5-CA867D7197F6}"/>
              </a:ext>
            </a:extLst>
          </p:cNvPr>
          <p:cNvSpPr/>
          <p:nvPr/>
        </p:nvSpPr>
        <p:spPr>
          <a:xfrm>
            <a:off x="12780118" y="7624070"/>
            <a:ext cx="1838227" cy="598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Rudraksh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607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Rudraksh Sharma</cp:lastModifiedBy>
  <cp:revision>3</cp:revision>
  <dcterms:created xsi:type="dcterms:W3CDTF">2025-11-17T10:13:38Z</dcterms:created>
  <dcterms:modified xsi:type="dcterms:W3CDTF">2025-11-17T10:35:46Z</dcterms:modified>
</cp:coreProperties>
</file>